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0" r:id="rId3"/>
    <p:sldId id="341" r:id="rId4"/>
    <p:sldId id="389" r:id="rId5"/>
    <p:sldId id="342" r:id="rId6"/>
    <p:sldId id="343" r:id="rId7"/>
    <p:sldId id="346" r:id="rId8"/>
    <p:sldId id="417" r:id="rId9"/>
    <p:sldId id="332" r:id="rId10"/>
    <p:sldId id="445" r:id="rId11"/>
    <p:sldId id="364" r:id="rId12"/>
    <p:sldId id="365" r:id="rId13"/>
    <p:sldId id="372" r:id="rId14"/>
    <p:sldId id="374" r:id="rId15"/>
    <p:sldId id="384" r:id="rId16"/>
    <p:sldId id="449" r:id="rId17"/>
    <p:sldId id="382" r:id="rId18"/>
    <p:sldId id="3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92" d="100"/>
          <a:sy n="92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>
              <a:bevelT w="152400" h="50800" prst="softRound"/>
            </a:sp3d>
          </c:spPr>
          <c:dPt>
            <c:idx val="5"/>
            <c:bubble3D val="0"/>
            <c:explosion val="5"/>
          </c:dPt>
          <c:dPt>
            <c:idx val="7"/>
            <c:bubble3D val="0"/>
            <c:explosion val="6"/>
          </c:dPt>
          <c:cat>
            <c:strRef>
              <c:f>Лист1!$A$2:$A$9</c:f>
              <c:strCache>
                <c:ptCount val="8"/>
                <c:pt idx="0">
                  <c:v>Ремонт и окраска МАФ 62 шт</c:v>
                </c:pt>
                <c:pt idx="1">
                  <c:v>Устройство цветников 99 кв.м.</c:v>
                </c:pt>
                <c:pt idx="2">
                  <c:v>Промывка фасадов 2 шт.</c:v>
                </c:pt>
                <c:pt idx="3">
                  <c:v>Покраска урн 410 шт.</c:v>
                </c:pt>
                <c:pt idx="4">
                  <c:v>Ремонт входных дверей 268 шт.</c:v>
                </c:pt>
                <c:pt idx="5">
                  <c:v>Прогребание газона 25 га.</c:v>
                </c:pt>
                <c:pt idx="6">
                  <c:v>Ремонт цоколей МКД 100 стр.</c:v>
                </c:pt>
                <c:pt idx="7">
                  <c:v>Мойка дорог с применением МС "Торнадо" 66 шт.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1.6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443855491180541"/>
          <c:y val="4.4418981012277134E-2"/>
          <c:w val="0.41556144508819459"/>
          <c:h val="0.95558101898772285"/>
        </c:manualLayout>
      </c:layout>
      <c:overlay val="0"/>
      <c:spPr>
        <a:effectLst>
          <a:innerShdw blurRad="114300">
            <a:prstClr val="black"/>
          </a:innerShdw>
        </a:effectLst>
      </c:spPr>
      <c:txPr>
        <a:bodyPr/>
        <a:lstStyle/>
        <a:p>
          <a:pPr>
            <a:defRPr sz="2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1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8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4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1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7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13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0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2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2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3C0DE-0897-4ADC-ADB4-A39E08A056BE}" type="datetimeFigureOut">
              <a:rPr lang="en-US" smtClean="0"/>
              <a:pPr/>
              <a:t>6/14/2018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9033-0E5E-45D7-8551-FF3196D38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gif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6508" y="710865"/>
            <a:ext cx="9144000" cy="3715662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b="1" dirty="0" smtClean="0"/>
              <a:t>О работе ГБУ «</a:t>
            </a:r>
            <a:r>
              <a:rPr lang="ru-RU" b="1" dirty="0" err="1" smtClean="0"/>
              <a:t>Жилищник</a:t>
            </a:r>
            <a:r>
              <a:rPr lang="ru-RU" b="1" dirty="0" smtClean="0"/>
              <a:t> Мещанского района» в 2018 году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5298" y="5673012"/>
            <a:ext cx="9144000" cy="1012371"/>
          </a:xfrm>
        </p:spPr>
        <p:txBody>
          <a:bodyPr/>
          <a:lstStyle/>
          <a:p>
            <a:r>
              <a:rPr lang="ru-RU" b="1" dirty="0" smtClean="0"/>
              <a:t>  </a:t>
            </a:r>
            <a:endParaRPr lang="en-US" dirty="0"/>
          </a:p>
        </p:txBody>
      </p:sp>
      <p:pic>
        <p:nvPicPr>
          <p:cNvPr id="4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209" y="696144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AutoShape 2" descr="Картинки по запросу герб Мещанского района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988" name="AutoShape 4" descr="Картинки по запросу герб Мещанского района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90" name="Picture 6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78924" y="739587"/>
            <a:ext cx="1266825" cy="133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5439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Участие </a:t>
            </a:r>
            <a:r>
              <a:rPr lang="ru-RU" b="1" u="sng" dirty="0"/>
              <a:t>в проведении месячников</a:t>
            </a:r>
            <a:r>
              <a:rPr lang="ru-RU" b="1" u="sng" dirty="0" smtClean="0"/>
              <a:t>,</a:t>
            </a:r>
            <a:br>
              <a:rPr lang="ru-RU" b="1" u="sng" dirty="0" smtClean="0"/>
            </a:br>
            <a:r>
              <a:rPr lang="ru-RU" b="1" u="sng" dirty="0" smtClean="0"/>
              <a:t> </a:t>
            </a:r>
            <a:r>
              <a:rPr lang="ru-RU" b="1" u="sng" dirty="0"/>
              <a:t>субботников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В период проведения субботников выполнены следующие виды работ:</a:t>
            </a:r>
          </a:p>
          <a:p>
            <a:pPr marL="0" indent="0">
              <a:buNone/>
            </a:pPr>
            <a:r>
              <a:rPr lang="ru-RU" dirty="0" smtClean="0"/>
              <a:t>-	</a:t>
            </a:r>
            <a:r>
              <a:rPr lang="ru-RU" dirty="0" err="1" smtClean="0"/>
              <a:t>прогребание</a:t>
            </a:r>
            <a:r>
              <a:rPr lang="ru-RU" dirty="0" smtClean="0"/>
              <a:t> газонов 25га</a:t>
            </a:r>
          </a:p>
          <a:p>
            <a:pPr marL="0" indent="0">
              <a:buNone/>
            </a:pPr>
            <a:r>
              <a:rPr lang="ru-RU" dirty="0" smtClean="0"/>
              <a:t>-	устройство цветников 99 кв. м.</a:t>
            </a:r>
          </a:p>
          <a:p>
            <a:pPr marL="0" indent="0">
              <a:buNone/>
            </a:pPr>
            <a:r>
              <a:rPr lang="ru-RU" dirty="0" smtClean="0"/>
              <a:t>-	ремонт цоколей 100 строений</a:t>
            </a:r>
          </a:p>
          <a:p>
            <a:pPr marL="0" indent="0">
              <a:buNone/>
            </a:pPr>
            <a:r>
              <a:rPr lang="ru-RU" dirty="0" smtClean="0"/>
              <a:t>-	промывка цоколей и фасадов 2 строений</a:t>
            </a:r>
          </a:p>
          <a:p>
            <a:pPr marL="0" indent="0">
              <a:buNone/>
            </a:pPr>
            <a:r>
              <a:rPr lang="ru-RU" dirty="0" smtClean="0"/>
              <a:t>-	ремонт входных дверей 268 подъездов</a:t>
            </a:r>
          </a:p>
          <a:p>
            <a:pPr marL="0" indent="0">
              <a:buNone/>
            </a:pPr>
            <a:r>
              <a:rPr lang="ru-RU" dirty="0" smtClean="0"/>
              <a:t>-	ремонт освещения подъездов 10 подъездов</a:t>
            </a:r>
          </a:p>
          <a:p>
            <a:pPr marL="0" indent="0">
              <a:buNone/>
            </a:pPr>
            <a:r>
              <a:rPr lang="ru-RU" dirty="0" smtClean="0"/>
              <a:t>-	приведение в порядок подвальных и чердачных помещений 150 строений</a:t>
            </a:r>
          </a:p>
          <a:p>
            <a:pPr marL="0" indent="0">
              <a:buNone/>
            </a:pPr>
            <a:r>
              <a:rPr lang="ru-RU" dirty="0" smtClean="0"/>
              <a:t>-	ремонт и окраска малых архитектурных форм 62 ед.</a:t>
            </a:r>
          </a:p>
          <a:p>
            <a:pPr marL="0" indent="0">
              <a:buNone/>
            </a:pPr>
            <a:r>
              <a:rPr lang="ru-RU" dirty="0" smtClean="0"/>
              <a:t>-	покраска урн 410 шт.</a:t>
            </a:r>
          </a:p>
          <a:p>
            <a:pPr marL="0" indent="0">
              <a:buNone/>
            </a:pPr>
            <a:r>
              <a:rPr lang="ru-RU" dirty="0" smtClean="0"/>
              <a:t>-	текущий ремонт дорог  6095.5 тыс. кв. м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21" y="339683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2429" y="228142"/>
            <a:ext cx="1266825" cy="133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8147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3367"/>
          </a:xfrm>
        </p:spPr>
        <p:txBody>
          <a:bodyPr/>
          <a:lstStyle/>
          <a:p>
            <a:pPr algn="ctr"/>
            <a:r>
              <a:rPr lang="ru-RU" dirty="0" smtClean="0"/>
              <a:t>    </a:t>
            </a:r>
            <a:r>
              <a:rPr lang="ru-RU" b="1" dirty="0" smtClean="0"/>
              <a:t>Управление МКД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Подготовка к весенне-летней эксплуатации</a:t>
            </a:r>
          </a:p>
          <a:p>
            <a:endParaRPr lang="ru-RU" dirty="0"/>
          </a:p>
        </p:txBody>
      </p:sp>
      <p:pic>
        <p:nvPicPr>
          <p:cNvPr id="4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78924" y="321132"/>
            <a:ext cx="1266825" cy="1333501"/>
          </a:xfrm>
          <a:prstGeom prst="rect">
            <a:avLst/>
          </a:prstGeom>
          <a:noFill/>
        </p:spPr>
      </p:pic>
      <p:pic>
        <p:nvPicPr>
          <p:cNvPr id="5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977" y="277689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6" y="2535132"/>
            <a:ext cx="3270738" cy="184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blob:https://web.whatsapp.com/a9f3b930-bd2c-4e6d-aaf6-2e19514874a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54" y="2535132"/>
            <a:ext cx="3612027" cy="203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15" y="2921976"/>
            <a:ext cx="3487615" cy="261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895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3367"/>
          </a:xfrm>
        </p:spPr>
        <p:txBody>
          <a:bodyPr/>
          <a:lstStyle/>
          <a:p>
            <a:pPr algn="ctr"/>
            <a:r>
              <a:rPr lang="ru-RU" dirty="0" smtClean="0"/>
              <a:t>    </a:t>
            </a:r>
            <a:r>
              <a:rPr lang="ru-RU" b="1" dirty="0" smtClean="0"/>
              <a:t>Управление МКД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Подготовка к весенне-летней эксплуатации</a:t>
            </a:r>
          </a:p>
          <a:p>
            <a:endParaRPr lang="ru-RU" dirty="0"/>
          </a:p>
        </p:txBody>
      </p:sp>
      <p:pic>
        <p:nvPicPr>
          <p:cNvPr id="4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78924" y="321132"/>
            <a:ext cx="1266825" cy="1333501"/>
          </a:xfrm>
          <a:prstGeom prst="rect">
            <a:avLst/>
          </a:prstGeom>
          <a:noFill/>
        </p:spPr>
      </p:pic>
      <p:pic>
        <p:nvPicPr>
          <p:cNvPr id="5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977" y="277689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 descr="blob:https://web.whatsapp.com/a9f3b930-bd2c-4e6d-aaf6-2e19514874a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42" y="2946887"/>
            <a:ext cx="4026879" cy="302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4" descr="blob:https://web.whatsapp.com/221559d0-e626-4212-b525-6a22e2c8c97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3" y="2784594"/>
            <a:ext cx="60960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099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Ремонт подъездов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</a:t>
            </a:r>
            <a:r>
              <a:rPr lang="ru-RU" dirty="0" smtClean="0"/>
              <a:t>2018 </a:t>
            </a:r>
            <a:r>
              <a:rPr lang="ru-RU" dirty="0"/>
              <a:t>году </a:t>
            </a:r>
            <a:r>
              <a:rPr lang="ru-RU" dirty="0" smtClean="0"/>
              <a:t>отремонтированы 29 </a:t>
            </a:r>
            <a:r>
              <a:rPr lang="ru-RU" dirty="0"/>
              <a:t>подъездов </a:t>
            </a:r>
          </a:p>
        </p:txBody>
      </p:sp>
      <p:pic>
        <p:nvPicPr>
          <p:cNvPr id="4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1432" y="321132"/>
            <a:ext cx="1266825" cy="1333501"/>
          </a:xfrm>
          <a:prstGeom prst="rect">
            <a:avLst/>
          </a:prstGeom>
          <a:noFill/>
        </p:spPr>
      </p:pic>
      <p:pic>
        <p:nvPicPr>
          <p:cNvPr id="5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687" y="432673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82" y="2659493"/>
            <a:ext cx="3051464" cy="406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8" y="2815937"/>
            <a:ext cx="2629766" cy="350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746" y="1901537"/>
            <a:ext cx="2805542" cy="37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281" y="2534803"/>
            <a:ext cx="3144982" cy="419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575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Промывка фасадов</a:t>
            </a:r>
            <a:endParaRPr lang="ru-RU" b="1" dirty="0"/>
          </a:p>
        </p:txBody>
      </p:sp>
      <p:pic>
        <p:nvPicPr>
          <p:cNvPr id="4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1432" y="321132"/>
            <a:ext cx="1266825" cy="1333501"/>
          </a:xfrm>
          <a:prstGeom prst="rect">
            <a:avLst/>
          </a:prstGeom>
          <a:noFill/>
        </p:spPr>
      </p:pic>
      <p:pic>
        <p:nvPicPr>
          <p:cNvPr id="5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687" y="432673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1" y="1905504"/>
            <a:ext cx="2449735" cy="4351338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93" y="2610121"/>
            <a:ext cx="2736304" cy="3878263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425" y="2383488"/>
            <a:ext cx="3034977" cy="3878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37" y="2527944"/>
            <a:ext cx="3384376" cy="3960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12312" y="1654633"/>
            <a:ext cx="3179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Проспект Мира 49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4617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Промывка фасадов</a:t>
            </a:r>
            <a:endParaRPr lang="ru-RU" b="1" dirty="0"/>
          </a:p>
        </p:txBody>
      </p:sp>
      <p:pic>
        <p:nvPicPr>
          <p:cNvPr id="4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1432" y="321132"/>
            <a:ext cx="1266825" cy="1333501"/>
          </a:xfrm>
          <a:prstGeom prst="rect">
            <a:avLst/>
          </a:prstGeom>
          <a:noFill/>
        </p:spPr>
      </p:pic>
      <p:pic>
        <p:nvPicPr>
          <p:cNvPr id="5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687" y="432673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83413" y="5758649"/>
            <a:ext cx="317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96" y="1942225"/>
            <a:ext cx="2447627" cy="43513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6" y="2512997"/>
            <a:ext cx="3851031" cy="3816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32" y="2440989"/>
            <a:ext cx="3528392" cy="38884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31473" y="1718548"/>
            <a:ext cx="42709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Сад. Сухаревская ул. дом 13/15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391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      </a:t>
            </a:r>
            <a:r>
              <a:rPr lang="ru-RU" b="1" dirty="0" smtClean="0"/>
              <a:t>Капитальный ремонт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54633"/>
            <a:ext cx="10515600" cy="4522330"/>
          </a:xfrm>
        </p:spPr>
        <p:txBody>
          <a:bodyPr/>
          <a:lstStyle/>
          <a:p>
            <a:r>
              <a:rPr lang="ru-RU" sz="1800" dirty="0"/>
              <a:t>В 2017 году в рамках реализации программы капитального ремонта собственными силами ГБУ «</a:t>
            </a:r>
            <a:r>
              <a:rPr lang="ru-RU" sz="1800" dirty="0" err="1"/>
              <a:t>Жилищник</a:t>
            </a:r>
            <a:r>
              <a:rPr lang="ru-RU" sz="1800" dirty="0"/>
              <a:t> Мещанского района» выполняются работы по капитальному ремонту  4 МКД по следующим адресам:</a:t>
            </a:r>
          </a:p>
          <a:p>
            <a:r>
              <a:rPr lang="ru-RU" sz="1800" dirty="0"/>
              <a:t>Троицкая 6 </a:t>
            </a:r>
          </a:p>
          <a:p>
            <a:r>
              <a:rPr lang="ru-RU" sz="1800" dirty="0"/>
              <a:t>Дурова 3/13</a:t>
            </a:r>
          </a:p>
          <a:p>
            <a:r>
              <a:rPr lang="ru-RU" sz="1800" dirty="0"/>
              <a:t>Печатников пер 22</a:t>
            </a:r>
          </a:p>
          <a:p>
            <a:r>
              <a:rPr lang="ru-RU" sz="1800" dirty="0"/>
              <a:t>Глинистый пер 12 </a:t>
            </a:r>
          </a:p>
          <a:p>
            <a:endParaRPr lang="ru-RU" dirty="0"/>
          </a:p>
        </p:txBody>
      </p:sp>
      <p:pic>
        <p:nvPicPr>
          <p:cNvPr id="4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1432" y="321132"/>
            <a:ext cx="1266825" cy="1333501"/>
          </a:xfrm>
          <a:prstGeom prst="rect">
            <a:avLst/>
          </a:prstGeom>
          <a:noFill/>
        </p:spPr>
      </p:pic>
      <p:pic>
        <p:nvPicPr>
          <p:cNvPr id="5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687" y="432673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Chernogorov\Downloads\WhatsApp Image 2017-11-08 at 16.04.0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28" y="2467262"/>
            <a:ext cx="2817668" cy="375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hernogorov\Downloads\WhatsApp Image 2017-11-08 at 16.04.2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892" y="2306782"/>
            <a:ext cx="2096365" cy="27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hernogorov\Downloads\WhatsApp Image 2017-11-08 at 16.04.17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5" y="4140777"/>
            <a:ext cx="1744098" cy="23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Chernogorov\Downloads\WhatsApp Image 2017-11-08 at 16.04.23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45" y="4038416"/>
            <a:ext cx="2365230" cy="253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Chernogorov\Downloads\WhatsApp Image 2017-11-08 at 16.04.34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678" y="3906982"/>
            <a:ext cx="1996215" cy="26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hernogorov\Downloads\WhatsApp Image 2017-11-08 at 16.04.06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06782"/>
            <a:ext cx="3962400" cy="22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5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Ремонт и содержание ОДХ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Текущий ремонт большими картами</a:t>
            </a:r>
            <a:endParaRPr lang="ru-RU" dirty="0"/>
          </a:p>
        </p:txBody>
      </p:sp>
      <p:pic>
        <p:nvPicPr>
          <p:cNvPr id="4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1432" y="321132"/>
            <a:ext cx="1266825" cy="1333501"/>
          </a:xfrm>
          <a:prstGeom prst="rect">
            <a:avLst/>
          </a:prstGeom>
          <a:noFill/>
        </p:spPr>
      </p:pic>
      <p:pic>
        <p:nvPicPr>
          <p:cNvPr id="5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687" y="432673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83" y="3169227"/>
            <a:ext cx="5397321" cy="303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6" y="2878282"/>
            <a:ext cx="3434106" cy="193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9" descr="blob:https://web.whatsapp.com/140dd420-952f-468a-9701-db5463dd3c6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32" y="2272491"/>
            <a:ext cx="2457325" cy="43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170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Ремонт и содержание ОДХ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1636" y="2327563"/>
            <a:ext cx="8652164" cy="384939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1432" y="321132"/>
            <a:ext cx="1266825" cy="1333501"/>
          </a:xfrm>
          <a:prstGeom prst="rect">
            <a:avLst/>
          </a:prstGeom>
          <a:noFill/>
        </p:spPr>
      </p:pic>
      <p:pic>
        <p:nvPicPr>
          <p:cNvPr id="5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687" y="432673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96148" y="2693616"/>
            <a:ext cx="230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1688" y="250895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AutoShape 9" descr="blob:https://web.whatsapp.com/140dd420-952f-468a-9701-db5463dd3c6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05" y="2092684"/>
            <a:ext cx="5732858" cy="294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381" y="3177248"/>
            <a:ext cx="4887191" cy="305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399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5866"/>
            <a:ext cx="10515600" cy="696189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/>
              <a:t>ХАРАКТЕРИСТИКИ</a:t>
            </a:r>
            <a:endParaRPr lang="ru-RU" sz="2800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2384" y="981376"/>
            <a:ext cx="10965873" cy="647353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</a:t>
            </a:r>
          </a:p>
          <a:p>
            <a:endParaRPr lang="ru-RU" dirty="0" smtClean="0"/>
          </a:p>
          <a:p>
            <a:r>
              <a:rPr lang="ru-RU" dirty="0" smtClean="0"/>
              <a:t>Всего дворовых территорий                                          250</a:t>
            </a:r>
          </a:p>
          <a:p>
            <a:r>
              <a:rPr lang="ru-RU" dirty="0"/>
              <a:t>о</a:t>
            </a:r>
            <a:r>
              <a:rPr lang="ru-RU" dirty="0" smtClean="0"/>
              <a:t>бщая площадь дворовых территорий                      716 877,9  </a:t>
            </a:r>
          </a:p>
          <a:p>
            <a:r>
              <a:rPr lang="ru-RU" dirty="0"/>
              <a:t>п</a:t>
            </a:r>
            <a:r>
              <a:rPr lang="ru-RU" dirty="0" smtClean="0"/>
              <a:t>лощадь асфальта во дворах                                         387 537 кв. м.  </a:t>
            </a:r>
          </a:p>
          <a:p>
            <a:r>
              <a:rPr lang="ru-RU" dirty="0" smtClean="0"/>
              <a:t>других покрытий                                                                80 913, 59</a:t>
            </a:r>
          </a:p>
          <a:p>
            <a:r>
              <a:rPr lang="ru-RU" dirty="0" smtClean="0"/>
              <a:t>площадь газона                                                                  248 426,95 </a:t>
            </a:r>
          </a:p>
          <a:p>
            <a:r>
              <a:rPr lang="ru-RU" dirty="0" smtClean="0"/>
              <a:t>Детских площадок                                                              105</a:t>
            </a:r>
          </a:p>
          <a:p>
            <a:r>
              <a:rPr lang="ru-RU" dirty="0" smtClean="0"/>
              <a:t>Спортивных площадок                                                      17</a:t>
            </a:r>
          </a:p>
          <a:p>
            <a:r>
              <a:rPr lang="ru-RU" dirty="0" smtClean="0"/>
              <a:t>Площадок для выгула собак                                            7</a:t>
            </a:r>
          </a:p>
          <a:p>
            <a:r>
              <a:rPr lang="ru-RU" dirty="0" smtClean="0"/>
              <a:t>В управлении                                                                       206 МКД( 3 дома в эксплуатации).</a:t>
            </a:r>
          </a:p>
          <a:p>
            <a:r>
              <a:rPr lang="ru-RU" dirty="0" smtClean="0"/>
              <a:t>Общая площадь МКД                                                        778 075,4</a:t>
            </a:r>
          </a:p>
          <a:p>
            <a:r>
              <a:rPr lang="ru-RU" dirty="0" smtClean="0"/>
              <a:t>Жилая площадь                                                                   632 332,6</a:t>
            </a:r>
          </a:p>
          <a:p>
            <a:r>
              <a:rPr lang="ru-RU" dirty="0" smtClean="0"/>
              <a:t>Не жилая                                                                               145 742, 8 </a:t>
            </a:r>
          </a:p>
          <a:p>
            <a:r>
              <a:rPr lang="ru-RU" dirty="0" smtClean="0"/>
              <a:t>Объектов ОДХ 66                                                                площадью 372 046.0 кв. м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3703" y="338439"/>
            <a:ext cx="1266825" cy="1333501"/>
          </a:xfrm>
          <a:prstGeom prst="rect">
            <a:avLst/>
          </a:prstGeom>
          <a:noFill/>
        </p:spPr>
      </p:pic>
      <p:pic>
        <p:nvPicPr>
          <p:cNvPr id="5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14" y="386065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 descr="https://apf.mail.ru/cgi-bin/readmsg/00000001.jpg?id=15180978960000000801%3B0%3B3&amp;x-email=guduhin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859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601"/>
            <a:ext cx="10515600" cy="529936"/>
          </a:xfrm>
        </p:spPr>
        <p:txBody>
          <a:bodyPr/>
          <a:lstStyle/>
          <a:p>
            <a:pPr algn="ctr"/>
            <a:r>
              <a:rPr lang="ru-RU" sz="2800" b="1" u="sng" dirty="0" smtClean="0">
                <a:solidFill>
                  <a:prstClr val="black"/>
                </a:solidFill>
              </a:rPr>
              <a:t>Содержание и ремонт дворовых территорий в летний период</a:t>
            </a:r>
            <a:endParaRPr lang="ru-RU" dirty="0"/>
          </a:p>
        </p:txBody>
      </p:sp>
      <p:pic>
        <p:nvPicPr>
          <p:cNvPr id="2051" name="Picture 3" descr="C:\Users\Chernogorov\Desktop\Новая папка (4)\Озеленение 2017\Щепкина 5\photo_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9" y="1929534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hernogorov\Desktop\Новая папка (4)\Фото  благоустройства 2017 год\посадка цветочной рассады - 2017 год\триф д. 57 корп. 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020" y="2370281"/>
            <a:ext cx="3139786" cy="418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3703" y="338439"/>
            <a:ext cx="1266825" cy="1333501"/>
          </a:xfrm>
          <a:prstGeom prst="rect">
            <a:avLst/>
          </a:prstGeom>
          <a:noFill/>
        </p:spPr>
      </p:pic>
      <p:pic>
        <p:nvPicPr>
          <p:cNvPr id="7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14" y="386065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Chernogorov\Downloads\2018-02-06-PHOTO-000037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36" y="1206446"/>
            <a:ext cx="2882127" cy="512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64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601"/>
            <a:ext cx="10515600" cy="529936"/>
          </a:xfrm>
        </p:spPr>
        <p:txBody>
          <a:bodyPr/>
          <a:lstStyle/>
          <a:p>
            <a:pPr algn="ctr"/>
            <a:r>
              <a:rPr lang="ru-RU" sz="2800" b="1" u="sng" dirty="0" smtClean="0">
                <a:solidFill>
                  <a:prstClr val="black"/>
                </a:solidFill>
              </a:rPr>
              <a:t>Содержание и ремонт дворовых территорий в летний период</a:t>
            </a:r>
            <a:endParaRPr lang="ru-RU" dirty="0"/>
          </a:p>
        </p:txBody>
      </p:sp>
      <p:pic>
        <p:nvPicPr>
          <p:cNvPr id="6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3703" y="338439"/>
            <a:ext cx="1266825" cy="1333501"/>
          </a:xfrm>
          <a:prstGeom prst="rect">
            <a:avLst/>
          </a:prstGeom>
          <a:noFill/>
        </p:spPr>
      </p:pic>
      <p:pic>
        <p:nvPicPr>
          <p:cNvPr id="7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14" y="386065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0982" y="1825625"/>
            <a:ext cx="9732818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Chernogorov\Downloads\2018-02-06-PHOTO-000037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583" y="1745975"/>
            <a:ext cx="6386945" cy="47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hernogorov\Downloads\2018-02-06-PHOTO-000037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51" y="1029002"/>
            <a:ext cx="3410467" cy="541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83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/>
              <a:t>Санитарная обрезка деревьев </a:t>
            </a:r>
            <a:endParaRPr lang="ru-RU" sz="28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63981"/>
            <a:ext cx="10515600" cy="341298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3703" y="338439"/>
            <a:ext cx="1266825" cy="1333501"/>
          </a:xfrm>
          <a:prstGeom prst="rect">
            <a:avLst/>
          </a:prstGeom>
          <a:noFill/>
        </p:spPr>
      </p:pic>
      <p:pic>
        <p:nvPicPr>
          <p:cNvPr id="5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14" y="386065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Chernogorov\Downloads\2018-02-06-PHOTO-000037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09" y="2011379"/>
            <a:ext cx="3482685" cy="46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Chernogorov\Downloads\2018-02-06-PHOTO-000037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573930"/>
            <a:ext cx="5441371" cy="40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Chernogorov\Downloads\2018-02-06-PHOTO-000037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17" y="1339431"/>
            <a:ext cx="3784023" cy="50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6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61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u="sng" dirty="0" smtClean="0"/>
              <a:t>Озеленение территории </a:t>
            </a:r>
            <a:endParaRPr lang="ru-RU" sz="28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Банный переулок д. 6</a:t>
            </a:r>
            <a:endParaRPr lang="ru-RU" dirty="0"/>
          </a:p>
        </p:txBody>
      </p:sp>
      <p:pic>
        <p:nvPicPr>
          <p:cNvPr id="4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14" y="386065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03703" y="338439"/>
            <a:ext cx="1266825" cy="1333501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0"/>
          <a:stretch/>
        </p:blipFill>
        <p:spPr bwMode="auto">
          <a:xfrm>
            <a:off x="8037579" y="2722418"/>
            <a:ext cx="3615172" cy="319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CHERNO~1\AppData\Local\Temp\Rar$DIa0.444\Банный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95" y="2550390"/>
            <a:ext cx="2911186" cy="388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ryleva\Desktop\Фото до и после МОЯ УЛИЦА - 2017 год\мал сух д. 1- мещ д. 2\WhatsApp Image 2017-09-04 at 14.12.02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44" y="2982189"/>
            <a:ext cx="3434773" cy="34497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769212" y="2365724"/>
            <a:ext cx="260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Мещанская ул. д 3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60150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61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u="sng" dirty="0" smtClean="0"/>
              <a:t>Проведение работ по подготовке к весне</a:t>
            </a:r>
            <a:endParaRPr lang="ru-RU" sz="28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Гиляровского 19</a:t>
            </a:r>
            <a:endParaRPr lang="ru-RU" dirty="0"/>
          </a:p>
        </p:txBody>
      </p:sp>
      <p:pic>
        <p:nvPicPr>
          <p:cNvPr id="4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14" y="386065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03703" y="338439"/>
            <a:ext cx="1266825" cy="1333501"/>
          </a:xfrm>
          <a:prstGeom prst="rect">
            <a:avLst/>
          </a:prstGeom>
          <a:noFill/>
        </p:spPr>
      </p:pic>
      <p:pic>
        <p:nvPicPr>
          <p:cNvPr id="3074" name="Picture 2" descr="C:\Users\CHERNO~1\AppData\Local\Temp\Rar$DIa0.626\IMG-20170406-WA0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64" y="1029002"/>
            <a:ext cx="3141085" cy="55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ERNO~1\AppData\Local\Temp\Rar$DIa0.012\IMG-20170406-WA01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1" y="2746316"/>
            <a:ext cx="5744441" cy="344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46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61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u="sng" dirty="0" smtClean="0"/>
              <a:t>Проведение работ по подготовке к весне</a:t>
            </a:r>
            <a:endParaRPr lang="ru-RU" sz="28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14" y="386065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03703" y="338439"/>
            <a:ext cx="1266825" cy="1333501"/>
          </a:xfrm>
          <a:prstGeom prst="rect">
            <a:avLst/>
          </a:prstGeom>
          <a:noFill/>
        </p:spPr>
      </p:pic>
      <p:pic>
        <p:nvPicPr>
          <p:cNvPr id="4098" name="Picture 2" descr="C:\Users\CHERNO~1\AppData\Local\Temp\Rar$DIa0.877\Банный 4 с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91" y="4928717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HERNO~1\AppData\Local\Temp\Rar$DIa0.431\Б. Сухар. 15-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8" y="1870362"/>
            <a:ext cx="2063245" cy="36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HERNO~1\AppData\Local\Temp\Rar$DIa0.564\Головин 1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46" y="1671940"/>
            <a:ext cx="243976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HERNO~1\AppData\Local\Temp\Rar$DIa0.964\Головин 1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400" y="1029002"/>
            <a:ext cx="4327594" cy="324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CHERNO~1\AppData\Local\Temp\Rar$DIa0.339\Мещанская 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431" y="4514848"/>
            <a:ext cx="3639127" cy="204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644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Участие </a:t>
            </a:r>
            <a:r>
              <a:rPr lang="ru-RU" b="1" u="sng" dirty="0"/>
              <a:t>в проведении месячников</a:t>
            </a:r>
            <a:r>
              <a:rPr lang="ru-RU" b="1" u="sng" dirty="0" smtClean="0"/>
              <a:t>,</a:t>
            </a:r>
            <a:br>
              <a:rPr lang="ru-RU" b="1" u="sng" dirty="0" smtClean="0"/>
            </a:br>
            <a:r>
              <a:rPr lang="ru-RU" b="1" u="sng" dirty="0" smtClean="0"/>
              <a:t> </a:t>
            </a:r>
            <a:r>
              <a:rPr lang="ru-RU" b="1" u="sng" dirty="0"/>
              <a:t>субботников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565150"/>
              </p:ext>
            </p:extLst>
          </p:nvPr>
        </p:nvGraphicFramePr>
        <p:xfrm>
          <a:off x="204786" y="1215736"/>
          <a:ext cx="11061055" cy="54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 descr="C:\Users\PCpcPC\Desktop\Презентация\Герб москвы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21" y="339683"/>
            <a:ext cx="108743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Картинки по запросу герб Мещанского райо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32429" y="228142"/>
            <a:ext cx="1266825" cy="133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07167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244</Words>
  <Application>Microsoft Office PowerPoint</Application>
  <PresentationFormat>Произвольный</PresentationFormat>
  <Paragraphs>62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О работе ГБУ «Жилищник Мещанского района» в 2018 году </vt:lpstr>
      <vt:lpstr>ХАРАКТЕРИСТИКИ</vt:lpstr>
      <vt:lpstr>Содержание и ремонт дворовых территорий в летний период</vt:lpstr>
      <vt:lpstr>Содержание и ремонт дворовых территорий в летний период</vt:lpstr>
      <vt:lpstr>Санитарная обрезка деревьев </vt:lpstr>
      <vt:lpstr>Озеленение территории </vt:lpstr>
      <vt:lpstr>Проведение работ по подготовке к весне</vt:lpstr>
      <vt:lpstr>Проведение работ по подготовке к весне</vt:lpstr>
      <vt:lpstr>Участие в проведении месячников,  субботников </vt:lpstr>
      <vt:lpstr>Участие в проведении месячников,  субботников </vt:lpstr>
      <vt:lpstr>    Управление МКД</vt:lpstr>
      <vt:lpstr>    Управление МКД</vt:lpstr>
      <vt:lpstr>Ремонт подъездов </vt:lpstr>
      <vt:lpstr>Промывка фасадов</vt:lpstr>
      <vt:lpstr>Промывка фасадов</vt:lpstr>
      <vt:lpstr>          Капитальный ремонт </vt:lpstr>
      <vt:lpstr>Ремонт и содержание ОДХ</vt:lpstr>
      <vt:lpstr>Ремонт и содержание ОДХ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о работе учреждения в 2016 году</dc:title>
  <dc:creator>Калинин</dc:creator>
  <cp:lastModifiedBy>Денис Александрович Черногоров</cp:lastModifiedBy>
  <cp:revision>148</cp:revision>
  <cp:lastPrinted>2018-02-12T15:14:25Z</cp:lastPrinted>
  <dcterms:created xsi:type="dcterms:W3CDTF">2017-01-23T09:13:28Z</dcterms:created>
  <dcterms:modified xsi:type="dcterms:W3CDTF">2018-06-14T12:08:37Z</dcterms:modified>
</cp:coreProperties>
</file>